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comments/comment4.xml" ContentType="application/vnd.openxmlformats-officedocument.presentationml.comments+xml"/>
  <Override PartName="/ppt/comments/comment5.xml" ContentType="application/vnd.openxmlformats-officedocument.presentationml.comments+xml"/>
  <Override PartName="/ppt/comments/comment6.xml" ContentType="application/vnd.openxmlformats-officedocument.presentationml.comments+xml"/>
  <Override PartName="/ppt/comments/comment7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6" r:id="rId7"/>
    <p:sldId id="260" r:id="rId8"/>
    <p:sldId id="262" r:id="rId9"/>
    <p:sldId id="263" r:id="rId10"/>
    <p:sldId id="267" r:id="rId11"/>
    <p:sldId id="264" r:id="rId1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uca Fetz" initials="LF" lastIdx="12" clrIdx="0">
    <p:extLst>
      <p:ext uri="{19B8F6BF-5375-455C-9EA6-DF929625EA0E}">
        <p15:presenceInfo xmlns:p15="http://schemas.microsoft.com/office/powerpoint/2012/main" userId="98ec8c3464ed9fc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4-01T12:41:42.625" idx="12">
    <p:pos x="10" y="10"/>
    <p:text>ajouter template logo epfl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3-26T19:53:01.112" idx="2">
    <p:pos x="10" y="10"/>
    <p:text>Motivation: Certains scanneurs sont trop lents par rapport à ce qu'ils observent.Visible sur la vidéo.  En 2D par ex donne des images avec pas le même temps en haut à gauche et en bas à droite.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3-26T19:54:55.323" idx="3">
    <p:pos x="10" y="10"/>
    <p:text>But du projet: modéliser correctement l'acquisition puis ajouter une correction temporelle aux mesures. Ici en 1D + temps on voit où sont acquises les mesures</p:text>
    <p:extLst>
      <p:ext uri="{C676402C-5697-4E1C-873F-D02D1690AC5C}">
        <p15:threadingInfo xmlns:p15="http://schemas.microsoft.com/office/powerpoint/2012/main" timeZoneBias="-60"/>
      </p:ext>
    </p:extLst>
  </p:cm>
  <p:cm authorId="1" dt="2019-03-26T20:00:55.557" idx="4">
    <p:pos x="10" y="146"/>
    <p:text>On a pris comme ground truth une image 1D gaussienne qui varie dans le temps selon une gaussienne.</p:text>
    <p:extLst>
      <p:ext uri="{C676402C-5697-4E1C-873F-D02D1690AC5C}">
        <p15:threadingInfo xmlns:p15="http://schemas.microsoft.com/office/powerpoint/2012/main" timeZoneBias="-60">
          <p15:parentCm authorId="1" idx="3"/>
        </p15:threadingInfo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3-26T20:52:57.757" idx="5">
    <p:pos x="10" y="10"/>
    <p:text>En général on considère l'acquisition instantanée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3-26T20:53:15.565" idx="6">
    <p:pos x="10" y="10"/>
    <p:text>L'approximation génère une erreur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3-26T20:55:07.490" idx="7">
    <p:pos x="10" y="10"/>
    <p:text>But: corriger pour récupérer des éch le plus proche possible de la GT aux temps voulus</p:text>
    <p:extLst>
      <p:ext uri="{C676402C-5697-4E1C-873F-D02D1690AC5C}">
        <p15:threadingInfo xmlns:p15="http://schemas.microsoft.com/office/powerpoint/2012/main" timeZoneBias="-60"/>
      </p:ext>
    </p:extLst>
  </p:cm>
  <p:cm authorId="1" dt="2019-03-27T09:47:15.724" idx="11">
    <p:pos x="146" y="146"/>
    <p:text>ajouter les pixels de la ligne jaune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3-26T21:09:08.590" idx="8">
    <p:pos x="10" y="10"/>
    <p:text>Utilisation de GlibalBioIm permet d'utiliser une régularisation. Sera plus efficace une fois le bruit introduit.</p:text>
    <p:extLst>
      <p:ext uri="{C676402C-5697-4E1C-873F-D02D1690AC5C}">
        <p15:threadingInfo xmlns:p15="http://schemas.microsoft.com/office/powerpoint/2012/main" timeZoneBias="-60"/>
      </p:ext>
    </p:extLst>
  </p:cm>
  <p:cm authorId="1" dt="2019-03-26T21:11:23.276" idx="9">
    <p:pos x="10" y="146"/>
    <p:text>Pour commencer on utilise des splines interpolantes B1. C'est plus simple pour commencer, ça permet de voir directement l'image dans C.</p:text>
    <p:extLst>
      <p:ext uri="{C676402C-5697-4E1C-873F-D02D1690AC5C}">
        <p15:threadingInfo xmlns:p15="http://schemas.microsoft.com/office/powerpoint/2012/main" timeZoneBias="-60">
          <p15:parentCm authorId="1" idx="8"/>
        </p15:threadingInfo>
      </p:ext>
    </p:extLst>
  </p:cm>
  <p:cm authorId="1" dt="2019-03-26T21:11:50.047" idx="10">
    <p:pos x="10" y="282"/>
    <p:text>on opte ensuite pour des splines cubiques B3</p:text>
    <p:extLst>
      <p:ext uri="{C676402C-5697-4E1C-873F-D02D1690AC5C}">
        <p15:threadingInfo xmlns:p15="http://schemas.microsoft.com/office/powerpoint/2012/main" timeZoneBias="-60">
          <p15:parentCm authorId="1" idx="8"/>
        </p15:threadingInfo>
      </p:ext>
    </p:extLst>
  </p:cm>
</p:cmLst>
</file>

<file path=ppt/media/image1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9D434A3-7FB3-45D4-A874-8E1A97734C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B255584-A5AB-4228-99DC-A6F43DB451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D387846-C6F8-48FD-AB02-0D03D6F2F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9F2DF-4B93-471C-8D94-693F14649575}" type="datetimeFigureOut">
              <a:rPr lang="fr-FR" smtClean="0"/>
              <a:t>01/04/2019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306AAE0-BBF4-4018-B9DF-41912E721E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3B094E2-C083-40E4-A50F-957EA3AAE9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B7DAE-FCA5-4EF0-A6F4-B5ABC813BBB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015878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CA08F0E-57C5-4A30-8B42-49E921A7E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B74051CE-898A-40E7-B033-3F64A40278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DF75D3C-A081-4AD7-B69B-3F48E7AC8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9F2DF-4B93-471C-8D94-693F14649575}" type="datetimeFigureOut">
              <a:rPr lang="fr-FR" smtClean="0"/>
              <a:t>01/04/2019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8030765-7023-4235-B9C1-C44E875296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05AB4F2-9C41-4618-A967-F2E51625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B7DAE-FCA5-4EF0-A6F4-B5ABC813BBB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531576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791DB7C8-32AA-4ADC-8DBE-14D815F867F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0679E68-9F83-40D9-B102-9EF71D31CA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B0EA05C-C952-4089-8F63-2B7C9C8AE7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9F2DF-4B93-471C-8D94-693F14649575}" type="datetimeFigureOut">
              <a:rPr lang="fr-FR" smtClean="0"/>
              <a:t>01/04/2019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EAF8839-913C-4224-9F48-D06D44C22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4496DDD-8ED2-4200-BAFE-8A181116B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B7DAE-FCA5-4EF0-A6F4-B5ABC813BBB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318012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EFDDFCF-69A4-499E-B47D-E760317D0B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23BCEE9-DF42-4785-BFFF-8D266AAC39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B18F555-35FA-4370-8597-C3F60DD5B6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9F2DF-4B93-471C-8D94-693F14649575}" type="datetimeFigureOut">
              <a:rPr lang="fr-FR" smtClean="0"/>
              <a:t>01/04/2019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04879B0-19D0-44AD-AC22-FD028B5A22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182EE7F-CFCD-48EC-B9E7-914D9390A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B7DAE-FCA5-4EF0-A6F4-B5ABC813BBB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833927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EDADBE8-4890-4E0D-A860-EF83D1A1F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30775A7-ECDE-47B0-900B-009F1B2C96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6C89534-7711-4EF0-BFCB-1DB5187911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9F2DF-4B93-471C-8D94-693F14649575}" type="datetimeFigureOut">
              <a:rPr lang="fr-FR" smtClean="0"/>
              <a:t>01/04/2019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CE0C720-7835-407F-8A2D-EC00849750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1E718B6-684C-46A4-A53F-AE012CB98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B7DAE-FCA5-4EF0-A6F4-B5ABC813BBB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630882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433C7B1-CA12-4560-8C30-E98444AF5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8E2F04D-3309-4BD4-AF88-AA548ACF96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EF3FC413-4841-40E7-B44A-E46DD04372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DFC100B-CA12-4082-94AA-F06A9A70F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9F2DF-4B93-471C-8D94-693F14649575}" type="datetimeFigureOut">
              <a:rPr lang="fr-FR" smtClean="0"/>
              <a:t>01/04/2019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0D7BAA1-4392-4779-87AE-BEEEFD5E26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2A7E123-E3F4-41F9-9C07-68C2783C1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B7DAE-FCA5-4EF0-A6F4-B5ABC813BBB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318605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9D09AE-FA0A-42FE-B24B-1B299F3F6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3DF34E7-87FF-4098-9078-4FC236535A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7D9A089-92B1-4614-9605-04648BA95F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5F07CFD6-E02F-4C34-89B3-66330FCB44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2D208B68-9BF2-4AB6-94A4-7C73231383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CFD4A01D-5CF5-4127-B168-168BEB2702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9F2DF-4B93-471C-8D94-693F14649575}" type="datetimeFigureOut">
              <a:rPr lang="fr-FR" smtClean="0"/>
              <a:t>01/04/2019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C95A9C1B-E11B-4608-94AF-2995BE848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FD0584C3-CD95-41C2-B016-AEC25E939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B7DAE-FCA5-4EF0-A6F4-B5ABC813BBB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299568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C7627AA-B5EC-4F11-87B4-AC979C6AD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9958ED7C-C214-45B9-B7E8-E8C662F821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9F2DF-4B93-471C-8D94-693F14649575}" type="datetimeFigureOut">
              <a:rPr lang="fr-FR" smtClean="0"/>
              <a:t>01/04/2019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85F9411A-D462-4FC9-A41A-6A49FDD4A8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9CAC905-362B-4BDF-9B26-8DC594DFE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B7DAE-FCA5-4EF0-A6F4-B5ABC813BBB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315188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3D7DE4BA-050B-4098-9AD1-EE70E70148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9F2DF-4B93-471C-8D94-693F14649575}" type="datetimeFigureOut">
              <a:rPr lang="fr-FR" smtClean="0"/>
              <a:t>01/04/2019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A8612713-43C1-438A-A7D1-45D8BFA45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D5F8545-96A7-437B-9867-785F09D93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B7DAE-FCA5-4EF0-A6F4-B5ABC813BBB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900329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72EC4DA-C64A-4B87-89B6-7316A6E328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13626B5-C188-4DDC-9D3E-055C077180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29914E1-0E95-4D78-80FC-A36B820132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946D95E-00AE-4A5C-B194-E6AD9EB5D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9F2DF-4B93-471C-8D94-693F14649575}" type="datetimeFigureOut">
              <a:rPr lang="fr-FR" smtClean="0"/>
              <a:t>01/04/2019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A138D9D-66F4-44B9-9E3C-C4CA6820D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7DC9C8B-5750-4A8F-AE1D-2442DDE2F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B7DAE-FCA5-4EF0-A6F4-B5ABC813BBB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303456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F42246F-5A89-4151-B442-84514E3FF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1F881E14-521C-48D7-92AA-143603F333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9590E7E-78E6-4332-96AE-73FCEA7271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49061DC-3679-42FE-B1AE-F3D68E68D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9F2DF-4B93-471C-8D94-693F14649575}" type="datetimeFigureOut">
              <a:rPr lang="fr-FR" smtClean="0"/>
              <a:t>01/04/2019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4236AA3-028B-4DDD-B0F4-5126434375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2DA737E-F533-4592-998F-19E2BA7B0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B7DAE-FCA5-4EF0-A6F4-B5ABC813BBB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536024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A62B0C4F-A5A5-49F4-9E75-EC0BC1074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1A98FFD-3B6C-4FEB-8689-5EEDA5B214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F042C9C-E61A-42FB-9303-E2294B5CA2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79F2DF-4B93-471C-8D94-693F14649575}" type="datetimeFigureOut">
              <a:rPr lang="fr-FR" smtClean="0"/>
              <a:t>01/04/2019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21ED356-564C-4572-AEBB-FF58CC97A2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E3AB232-C8D7-479B-A569-E2832BB8C0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9B7DAE-FCA5-4EF0-A6F4-B5ABC813BBB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37732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comments" Target="../comments/comment2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3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4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5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6.xml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7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>
            <a:extLst>
              <a:ext uri="{FF2B5EF4-FFF2-40B4-BE49-F238E27FC236}">
                <a16:creationId xmlns:a16="http://schemas.microsoft.com/office/drawing/2014/main" id="{172FC6CC-1B53-43E8-B05F-5D4798E8B5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69843"/>
            <a:ext cx="9144000" cy="5539409"/>
          </a:xfrm>
        </p:spPr>
        <p:txBody>
          <a:bodyPr>
            <a:normAutofit fontScale="77500" lnSpcReduction="20000"/>
          </a:bodyPr>
          <a:lstStyle/>
          <a:p>
            <a:br>
              <a:rPr lang="fr-FR" dirty="0"/>
            </a:br>
            <a:r>
              <a:rPr lang="fr-FR" dirty="0"/>
              <a:t>Structure de la présentation</a:t>
            </a:r>
          </a:p>
          <a:p>
            <a:r>
              <a:rPr lang="fr-FR" dirty="0" err="1"/>
              <a:t>Title</a:t>
            </a:r>
            <a:r>
              <a:rPr lang="fr-FR" dirty="0"/>
              <a:t>, </a:t>
            </a:r>
            <a:r>
              <a:rPr lang="fr-FR" dirty="0" err="1"/>
              <a:t>name</a:t>
            </a:r>
            <a:r>
              <a:rPr lang="fr-FR" dirty="0"/>
              <a:t>, </a:t>
            </a:r>
            <a:r>
              <a:rPr lang="fr-FR" dirty="0" err="1"/>
              <a:t>supervisors</a:t>
            </a:r>
            <a:r>
              <a:rPr lang="fr-FR" dirty="0"/>
              <a:t> </a:t>
            </a:r>
            <a:r>
              <a:rPr lang="fr-FR" dirty="0" err="1"/>
              <a:t>name</a:t>
            </a:r>
            <a:r>
              <a:rPr lang="fr-FR" dirty="0"/>
              <a:t>, </a:t>
            </a:r>
            <a:r>
              <a:rPr lang="fr-FR" dirty="0" err="1"/>
              <a:t>semester</a:t>
            </a:r>
            <a:r>
              <a:rPr lang="fr-FR" dirty="0"/>
              <a:t> </a:t>
            </a:r>
            <a:r>
              <a:rPr lang="fr-FR" dirty="0" err="1"/>
              <a:t>project</a:t>
            </a:r>
            <a:r>
              <a:rPr lang="fr-FR" dirty="0"/>
              <a:t>, </a:t>
            </a:r>
            <a:r>
              <a:rPr lang="fr-FR" dirty="0" err="1"/>
              <a:t>ECTs</a:t>
            </a:r>
            <a:r>
              <a:rPr lang="fr-FR" dirty="0"/>
              <a:t> </a:t>
            </a:r>
            <a:r>
              <a:rPr lang="fr-FR" dirty="0" err="1"/>
              <a:t>credits</a:t>
            </a:r>
            <a:r>
              <a:rPr lang="fr-FR" dirty="0"/>
              <a:t>, </a:t>
            </a:r>
            <a:r>
              <a:rPr lang="fr-FR" dirty="0" err="1"/>
              <a:t>faculty</a:t>
            </a:r>
            <a:r>
              <a:rPr lang="fr-FR" dirty="0"/>
              <a:t> (microtechnique)</a:t>
            </a:r>
          </a:p>
          <a:p>
            <a:r>
              <a:rPr lang="fr-FR" dirty="0"/>
              <a:t>Motivation</a:t>
            </a:r>
          </a:p>
          <a:p>
            <a:r>
              <a:rPr lang="fr-FR" dirty="0"/>
              <a:t>Vidéo ou snapshot 3D pour expliquer l’intérêt du projet (certains scan trop lent)</a:t>
            </a:r>
          </a:p>
          <a:p>
            <a:r>
              <a:rPr lang="fr-FR" dirty="0"/>
              <a:t>GT + </a:t>
            </a:r>
            <a:r>
              <a:rPr lang="fr-FR" dirty="0" err="1"/>
              <a:t>Overlap</a:t>
            </a:r>
            <a:r>
              <a:rPr lang="fr-FR" dirty="0"/>
              <a:t> des mesures (montrer la position des mesures) (bien indiquer les axes)</a:t>
            </a:r>
          </a:p>
          <a:p>
            <a:r>
              <a:rPr lang="fr-FR" dirty="0"/>
              <a:t>Poser le problème d’interpolation (f(</a:t>
            </a:r>
            <a:r>
              <a:rPr lang="fr-FR" dirty="0" err="1"/>
              <a:t>x,t</a:t>
            </a:r>
            <a:r>
              <a:rPr lang="fr-FR" dirty="0"/>
              <a:t>) = </a:t>
            </a:r>
            <a:r>
              <a:rPr lang="fr-FR" dirty="0" err="1"/>
              <a:t>sum</a:t>
            </a:r>
            <a:r>
              <a:rPr lang="fr-FR" dirty="0"/>
              <a:t> c b </a:t>
            </a:r>
            <a:r>
              <a:rPr lang="fr-FR" dirty="0" err="1"/>
              <a:t>b</a:t>
            </a:r>
            <a:r>
              <a:rPr lang="fr-FR" dirty="0"/>
              <a:t> etc.), v = </a:t>
            </a:r>
            <a:r>
              <a:rPr lang="fr-FR" dirty="0" err="1"/>
              <a:t>Hc</a:t>
            </a:r>
            <a:r>
              <a:rPr lang="fr-FR" dirty="0"/>
              <a:t> -&gt; instable numériquement -&gt; </a:t>
            </a:r>
            <a:r>
              <a:rPr lang="fr-FR" dirty="0" err="1"/>
              <a:t>iterative</a:t>
            </a:r>
            <a:r>
              <a:rPr lang="fr-FR" dirty="0"/>
              <a:t> </a:t>
            </a:r>
            <a:r>
              <a:rPr lang="fr-FR" dirty="0" err="1"/>
              <a:t>method</a:t>
            </a:r>
            <a:endParaRPr lang="fr-FR" dirty="0"/>
          </a:p>
          <a:p>
            <a:r>
              <a:rPr lang="fr-FR" dirty="0"/>
              <a:t>-&gt; permet d’utiliser des régularisations R(c), </a:t>
            </a:r>
            <a:r>
              <a:rPr lang="fr-FR" dirty="0" err="1"/>
              <a:t>GlobalBioIm</a:t>
            </a:r>
            <a:r>
              <a:rPr lang="fr-FR" dirty="0"/>
              <a:t>, to </a:t>
            </a:r>
            <a:r>
              <a:rPr lang="fr-FR" dirty="0" err="1"/>
              <a:t>begin</a:t>
            </a:r>
            <a:r>
              <a:rPr lang="fr-FR" dirty="0"/>
              <a:t> the </a:t>
            </a:r>
            <a:r>
              <a:rPr lang="fr-FR" dirty="0" err="1"/>
              <a:t>project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b1</a:t>
            </a:r>
          </a:p>
          <a:p>
            <a:r>
              <a:rPr lang="fr-FR" dirty="0" err="1"/>
              <a:t>Results</a:t>
            </a:r>
            <a:r>
              <a:rPr lang="fr-FR" dirty="0"/>
              <a:t> of b1: GT, </a:t>
            </a:r>
            <a:r>
              <a:rPr lang="fr-FR" dirty="0" err="1"/>
              <a:t>naive</a:t>
            </a:r>
            <a:r>
              <a:rPr lang="fr-FR" dirty="0"/>
              <a:t>, lambda=0, lambda = </a:t>
            </a:r>
            <a:r>
              <a:rPr lang="fr-FR" dirty="0" err="1"/>
              <a:t>tmp</a:t>
            </a:r>
            <a:endParaRPr lang="fr-FR" dirty="0"/>
          </a:p>
          <a:p>
            <a:r>
              <a:rPr lang="fr-FR" dirty="0" err="1"/>
              <a:t>Results</a:t>
            </a:r>
            <a:r>
              <a:rPr lang="fr-FR" dirty="0"/>
              <a:t> of b3: GT, </a:t>
            </a:r>
            <a:r>
              <a:rPr lang="fr-FR" dirty="0" err="1"/>
              <a:t>naive</a:t>
            </a:r>
            <a:r>
              <a:rPr lang="fr-FR" dirty="0"/>
              <a:t>, lambda=0, lambda = </a:t>
            </a:r>
            <a:r>
              <a:rPr lang="fr-FR" dirty="0" err="1"/>
              <a:t>tmp</a:t>
            </a:r>
            <a:r>
              <a:rPr lang="fr-FR" dirty="0"/>
              <a:t> </a:t>
            </a:r>
            <a:r>
              <a:rPr lang="fr-FR" dirty="0" err="1"/>
              <a:t>Comparison</a:t>
            </a:r>
            <a:r>
              <a:rPr lang="fr-FR" dirty="0"/>
              <a:t> b1,b3 : GT, b1, b3, b1 - b3 (diff </a:t>
            </a:r>
            <a:r>
              <a:rPr lang="fr-FR" dirty="0" err="1"/>
              <a:t>map</a:t>
            </a:r>
            <a:r>
              <a:rPr lang="fr-FR" dirty="0"/>
              <a:t>)</a:t>
            </a:r>
          </a:p>
          <a:p>
            <a:r>
              <a:rPr lang="fr-FR" dirty="0"/>
              <a:t>Future directions:</a:t>
            </a:r>
          </a:p>
          <a:p>
            <a:r>
              <a:rPr lang="fr-FR" dirty="0"/>
              <a:t>Extension to 2D, 3D + time</a:t>
            </a:r>
          </a:p>
          <a:p>
            <a:r>
              <a:rPr lang="fr-FR" dirty="0" err="1"/>
              <a:t>Add</a:t>
            </a:r>
            <a:r>
              <a:rPr lang="fr-FR" dirty="0"/>
              <a:t> noise to </a:t>
            </a:r>
            <a:r>
              <a:rPr lang="fr-FR" dirty="0" err="1"/>
              <a:t>measurements</a:t>
            </a:r>
            <a:r>
              <a:rPr lang="fr-FR" dirty="0"/>
              <a:t> and </a:t>
            </a:r>
            <a:r>
              <a:rPr lang="fr-FR" dirty="0" err="1"/>
              <a:t>assess</a:t>
            </a:r>
            <a:r>
              <a:rPr lang="fr-FR" dirty="0"/>
              <a:t> </a:t>
            </a:r>
            <a:r>
              <a:rPr lang="fr-FR" dirty="0" err="1"/>
              <a:t>regularisations</a:t>
            </a:r>
            <a:r>
              <a:rPr lang="fr-FR" dirty="0"/>
              <a:t> </a:t>
            </a:r>
            <a:r>
              <a:rPr lang="fr-FR" dirty="0" err="1"/>
              <a:t>effects</a:t>
            </a:r>
            <a:r>
              <a:rPr lang="fr-FR" dirty="0"/>
              <a:t> (</a:t>
            </a:r>
            <a:r>
              <a:rPr lang="fr-FR" dirty="0" err="1"/>
              <a:t>Denoising</a:t>
            </a:r>
            <a:r>
              <a:rPr lang="fr-FR" dirty="0"/>
              <a:t>)</a:t>
            </a:r>
          </a:p>
          <a:p>
            <a:r>
              <a:rPr lang="fr-FR" dirty="0"/>
              <a:t>Application to real data</a:t>
            </a:r>
          </a:p>
          <a:p>
            <a:r>
              <a:rPr lang="fr-FR" dirty="0" err="1"/>
              <a:t>Recover</a:t>
            </a:r>
            <a:r>
              <a:rPr lang="fr-FR" dirty="0"/>
              <a:t> the </a:t>
            </a:r>
            <a:r>
              <a:rPr lang="fr-FR" dirty="0" err="1"/>
              <a:t>whole</a:t>
            </a:r>
            <a:r>
              <a:rPr lang="fr-FR" dirty="0"/>
              <a:t> </a:t>
            </a:r>
            <a:r>
              <a:rPr lang="fr-FR" dirty="0" err="1"/>
              <a:t>function</a:t>
            </a:r>
            <a:r>
              <a:rPr lang="fr-FR" dirty="0"/>
              <a:t> f(</a:t>
            </a:r>
            <a:r>
              <a:rPr lang="fr-FR" dirty="0" err="1"/>
              <a:t>x,t</a:t>
            </a:r>
            <a:r>
              <a:rPr lang="fr-FR" dirty="0"/>
              <a:t>) (show </a:t>
            </a:r>
            <a:r>
              <a:rPr lang="fr-FR" dirty="0" err="1"/>
              <a:t>example</a:t>
            </a:r>
            <a:r>
              <a:rPr lang="fr-FR" dirty="0"/>
              <a:t> of </a:t>
            </a:r>
            <a:r>
              <a:rPr lang="fr-FR" dirty="0" err="1"/>
              <a:t>Gaussian</a:t>
            </a:r>
            <a:r>
              <a:rPr lang="fr-FR" dirty="0"/>
              <a:t>) (</a:t>
            </a:r>
            <a:r>
              <a:rPr lang="fr-FR" dirty="0" err="1"/>
              <a:t>orally</a:t>
            </a:r>
            <a:r>
              <a:rPr lang="fr-FR" dirty="0"/>
              <a:t> tell if time </a:t>
            </a:r>
            <a:r>
              <a:rPr lang="fr-FR" dirty="0" err="1"/>
              <a:t>permits</a:t>
            </a:r>
            <a:r>
              <a:rPr lang="fr-FR" dirty="0"/>
              <a:t>)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680614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5A92972-08FF-4DCA-93DA-D43912E0B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First </a:t>
            </a:r>
            <a:r>
              <a:rPr lang="fr-FR" dirty="0" err="1"/>
              <a:t>results</a:t>
            </a:r>
            <a:r>
              <a:rPr lang="fr-FR" dirty="0"/>
              <a:t>: </a:t>
            </a:r>
            <a:r>
              <a:rPr lang="fr-FR" dirty="0" err="1"/>
              <a:t>spline</a:t>
            </a:r>
            <a:r>
              <a:rPr lang="fr-FR" dirty="0"/>
              <a:t> </a:t>
            </a:r>
            <a:r>
              <a:rPr lang="fr-FR" dirty="0" err="1"/>
              <a:t>order</a:t>
            </a:r>
            <a:r>
              <a:rPr lang="fr-FR" dirty="0"/>
              <a:t> 3</a:t>
            </a:r>
          </a:p>
        </p:txBody>
      </p:sp>
      <p:pic>
        <p:nvPicPr>
          <p:cNvPr id="9" name="Espace réservé du contenu 8">
            <a:extLst>
              <a:ext uri="{FF2B5EF4-FFF2-40B4-BE49-F238E27FC236}">
                <a16:creationId xmlns:a16="http://schemas.microsoft.com/office/drawing/2014/main" id="{6CE40E4B-22B9-4A20-8DD8-8209149BB3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0771" y="1825625"/>
            <a:ext cx="9130457" cy="4351338"/>
          </a:xfrm>
        </p:spPr>
      </p:pic>
    </p:spTree>
    <p:extLst>
      <p:ext uri="{BB962C8B-B14F-4D97-AF65-F5344CB8AC3E}">
        <p14:creationId xmlns:p14="http://schemas.microsoft.com/office/powerpoint/2010/main" val="13295062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3B75EEA-E3CE-4752-A970-1458C39F2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Future directions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DA62D97-A7FA-464C-A828-92B335845B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Extension to 2D, 3D + time</a:t>
            </a:r>
          </a:p>
          <a:p>
            <a:r>
              <a:rPr lang="fr-FR" dirty="0" err="1"/>
              <a:t>Add</a:t>
            </a:r>
            <a:r>
              <a:rPr lang="fr-FR" dirty="0"/>
              <a:t> noise to </a:t>
            </a:r>
            <a:r>
              <a:rPr lang="fr-FR" dirty="0" err="1"/>
              <a:t>measurements</a:t>
            </a:r>
            <a:r>
              <a:rPr lang="fr-FR" dirty="0"/>
              <a:t> and </a:t>
            </a:r>
            <a:r>
              <a:rPr lang="fr-FR" dirty="0" err="1"/>
              <a:t>assess</a:t>
            </a:r>
            <a:r>
              <a:rPr lang="fr-FR" dirty="0"/>
              <a:t> </a:t>
            </a:r>
            <a:r>
              <a:rPr lang="fr-FR" dirty="0" err="1"/>
              <a:t>regularisations</a:t>
            </a:r>
            <a:r>
              <a:rPr lang="fr-FR" dirty="0"/>
              <a:t> </a:t>
            </a:r>
            <a:r>
              <a:rPr lang="fr-FR" dirty="0" err="1"/>
              <a:t>effects</a:t>
            </a:r>
            <a:r>
              <a:rPr lang="fr-FR" dirty="0"/>
              <a:t> (</a:t>
            </a:r>
            <a:r>
              <a:rPr lang="fr-FR" dirty="0" err="1"/>
              <a:t>Denoising</a:t>
            </a:r>
            <a:r>
              <a:rPr lang="fr-FR" dirty="0"/>
              <a:t>)</a:t>
            </a:r>
          </a:p>
          <a:p>
            <a:r>
              <a:rPr lang="fr-FR" dirty="0"/>
              <a:t>Application to real data</a:t>
            </a:r>
          </a:p>
          <a:p>
            <a:r>
              <a:rPr lang="fr-FR" dirty="0" err="1"/>
              <a:t>Recover</a:t>
            </a:r>
            <a:r>
              <a:rPr lang="fr-FR" dirty="0"/>
              <a:t> the </a:t>
            </a:r>
            <a:r>
              <a:rPr lang="fr-FR" dirty="0" err="1"/>
              <a:t>whole</a:t>
            </a:r>
            <a:r>
              <a:rPr lang="fr-FR" dirty="0"/>
              <a:t> </a:t>
            </a:r>
            <a:r>
              <a:rPr lang="fr-FR" dirty="0" err="1"/>
              <a:t>function</a:t>
            </a:r>
            <a:r>
              <a:rPr lang="fr-FR" dirty="0"/>
              <a:t> f(</a:t>
            </a:r>
            <a:r>
              <a:rPr lang="fr-FR" dirty="0" err="1"/>
              <a:t>x,t</a:t>
            </a:r>
            <a:r>
              <a:rPr lang="fr-FR" dirty="0"/>
              <a:t>) (show </a:t>
            </a:r>
            <a:r>
              <a:rPr lang="fr-FR" dirty="0" err="1"/>
              <a:t>example</a:t>
            </a:r>
            <a:r>
              <a:rPr lang="fr-FR" dirty="0"/>
              <a:t> of </a:t>
            </a:r>
            <a:r>
              <a:rPr lang="fr-FR" dirty="0" err="1"/>
              <a:t>Gaussian</a:t>
            </a:r>
            <a:r>
              <a:rPr lang="fr-FR" dirty="0"/>
              <a:t>)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783723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10382FC-FDBE-49B9-B918-466D5C98E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Timing correction for slow-scanning biomedical imaging devices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D7BE149-7775-4520-9CC5-3F35B4FA69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Semester</a:t>
            </a:r>
            <a:r>
              <a:rPr lang="fr-FR" dirty="0"/>
              <a:t> </a:t>
            </a:r>
            <a:r>
              <a:rPr lang="fr-FR" dirty="0" err="1"/>
              <a:t>project</a:t>
            </a:r>
            <a:r>
              <a:rPr lang="fr-FR" dirty="0"/>
              <a:t>: 10 ECTS</a:t>
            </a:r>
          </a:p>
          <a:p>
            <a:r>
              <a:rPr lang="fr-FR" dirty="0"/>
              <a:t>Luca Fetz, </a:t>
            </a:r>
            <a:r>
              <a:rPr lang="fr-FR" dirty="0" err="1"/>
              <a:t>faculty</a:t>
            </a:r>
            <a:r>
              <a:rPr lang="fr-FR" dirty="0"/>
              <a:t> of microtechnique</a:t>
            </a:r>
          </a:p>
          <a:p>
            <a:r>
              <a:rPr lang="fr-FR" dirty="0" err="1"/>
              <a:t>Supervisors</a:t>
            </a:r>
            <a:r>
              <a:rPr lang="fr-FR" dirty="0"/>
              <a:t> : Thomas </a:t>
            </a:r>
            <a:r>
              <a:rPr lang="fr-FR" dirty="0" err="1"/>
              <a:t>Debarre</a:t>
            </a:r>
            <a:r>
              <a:rPr lang="fr-FR" dirty="0"/>
              <a:t>, Thanh-an PHAM</a:t>
            </a:r>
          </a:p>
        </p:txBody>
      </p:sp>
    </p:spTree>
    <p:extLst>
      <p:ext uri="{BB962C8B-B14F-4D97-AF65-F5344CB8AC3E}">
        <p14:creationId xmlns:p14="http://schemas.microsoft.com/office/powerpoint/2010/main" val="28914309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41C269B-D32F-4287-9684-10838AF10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Motivation</a:t>
            </a:r>
          </a:p>
        </p:txBody>
      </p:sp>
      <p:pic>
        <p:nvPicPr>
          <p:cNvPr id="4" name="Scanning of Ca2+ activity">
            <a:hlinkClick r:id="" action="ppaction://media"/>
            <a:extLst>
              <a:ext uri="{FF2B5EF4-FFF2-40B4-BE49-F238E27FC236}">
                <a16:creationId xmlns:a16="http://schemas.microsoft.com/office/drawing/2014/main" id="{F8547BED-9ED2-439A-B242-2ECD81B5030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8850" y="1825625"/>
            <a:ext cx="7735888" cy="4351338"/>
          </a:xfrm>
        </p:spPr>
      </p:pic>
    </p:spTree>
    <p:extLst>
      <p:ext uri="{BB962C8B-B14F-4D97-AF65-F5344CB8AC3E}">
        <p14:creationId xmlns:p14="http://schemas.microsoft.com/office/powerpoint/2010/main" val="1451608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8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18D2833-8D39-4AA6-BEB9-E6966E887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Project goals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9170112E-D5C2-4151-81A5-D93A95055E0D}"/>
              </a:ext>
            </a:extLst>
          </p:cNvPr>
          <p:cNvSpPr txBox="1"/>
          <p:nvPr/>
        </p:nvSpPr>
        <p:spPr>
          <a:xfrm>
            <a:off x="838200" y="1577009"/>
            <a:ext cx="224955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Model sampling </a:t>
            </a:r>
            <a:r>
              <a:rPr lang="fr-FR" dirty="0" err="1"/>
              <a:t>correctly</a:t>
            </a:r>
            <a:r>
              <a:rPr lang="fr-F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Add</a:t>
            </a:r>
            <a:r>
              <a:rPr lang="fr-FR" dirty="0"/>
              <a:t> timing correction to frames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First </a:t>
            </a:r>
            <a:r>
              <a:rPr lang="fr-FR" dirty="0" err="1"/>
              <a:t>step</a:t>
            </a:r>
            <a:r>
              <a:rPr lang="fr-FR" dirty="0"/>
              <a:t> in 1D + time</a:t>
            </a:r>
          </a:p>
        </p:txBody>
      </p:sp>
      <p:pic>
        <p:nvPicPr>
          <p:cNvPr id="8" name="Espace réservé du contenu 7">
            <a:extLst>
              <a:ext uri="{FF2B5EF4-FFF2-40B4-BE49-F238E27FC236}">
                <a16:creationId xmlns:a16="http://schemas.microsoft.com/office/drawing/2014/main" id="{EE052730-BE86-4994-8C6B-AABF9863C4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333" y="2001294"/>
            <a:ext cx="5333333" cy="4000000"/>
          </a:xfrm>
        </p:spPr>
      </p:pic>
    </p:spTree>
    <p:extLst>
      <p:ext uri="{BB962C8B-B14F-4D97-AF65-F5344CB8AC3E}">
        <p14:creationId xmlns:p14="http://schemas.microsoft.com/office/powerpoint/2010/main" val="1340536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1115888-1CF3-4A00-BF45-84649B6DB5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Usual</a:t>
            </a:r>
            <a:r>
              <a:rPr lang="fr-FR" dirty="0"/>
              <a:t> approximation</a:t>
            </a:r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9D031505-FC16-4B25-A3A1-D34D42C007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8628" y="2000765"/>
            <a:ext cx="5334744" cy="4001058"/>
          </a:xfrm>
        </p:spPr>
      </p:pic>
    </p:spTree>
    <p:extLst>
      <p:ext uri="{BB962C8B-B14F-4D97-AF65-F5344CB8AC3E}">
        <p14:creationId xmlns:p14="http://schemas.microsoft.com/office/powerpoint/2010/main" val="40884266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6E1C1D8-0DDB-4D11-97F3-E7A14888F9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Usual</a:t>
            </a:r>
            <a:r>
              <a:rPr lang="fr-FR" dirty="0"/>
              <a:t> approximation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C0B506C1-79E7-497B-A28A-36A07AE618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333" y="1974790"/>
            <a:ext cx="5333333" cy="4000000"/>
          </a:xfrm>
        </p:spPr>
      </p:pic>
    </p:spTree>
    <p:extLst>
      <p:ext uri="{BB962C8B-B14F-4D97-AF65-F5344CB8AC3E}">
        <p14:creationId xmlns:p14="http://schemas.microsoft.com/office/powerpoint/2010/main" val="23732752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8DD481B-FA56-4D7A-81BA-A328B743B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426" y="404881"/>
            <a:ext cx="11569148" cy="1325563"/>
          </a:xfrm>
        </p:spPr>
        <p:txBody>
          <a:bodyPr/>
          <a:lstStyle/>
          <a:p>
            <a:r>
              <a:rPr lang="fr-FR" dirty="0" err="1"/>
              <a:t>Comparison</a:t>
            </a:r>
            <a:r>
              <a:rPr lang="fr-FR" dirty="0"/>
              <a:t> </a:t>
            </a:r>
            <a:r>
              <a:rPr lang="fr-FR" dirty="0" err="1"/>
              <a:t>project</a:t>
            </a:r>
            <a:r>
              <a:rPr lang="fr-FR" dirty="0"/>
              <a:t> goal and </a:t>
            </a:r>
            <a:r>
              <a:rPr lang="fr-FR" dirty="0" err="1"/>
              <a:t>usual</a:t>
            </a:r>
            <a:r>
              <a:rPr lang="fr-FR" dirty="0"/>
              <a:t> approximation</a:t>
            </a:r>
          </a:p>
        </p:txBody>
      </p:sp>
      <p:pic>
        <p:nvPicPr>
          <p:cNvPr id="11" name="Espace réservé du contenu 10">
            <a:extLst>
              <a:ext uri="{FF2B5EF4-FFF2-40B4-BE49-F238E27FC236}">
                <a16:creationId xmlns:a16="http://schemas.microsoft.com/office/drawing/2014/main" id="{6BFB914E-51CD-4418-8270-41B0C0B191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0" y="2001044"/>
            <a:ext cx="5334000" cy="4000500"/>
          </a:xfrm>
        </p:spPr>
      </p:pic>
    </p:spTree>
    <p:extLst>
      <p:ext uri="{BB962C8B-B14F-4D97-AF65-F5344CB8AC3E}">
        <p14:creationId xmlns:p14="http://schemas.microsoft.com/office/powerpoint/2010/main" val="40796911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E50113C-62C2-48B0-BE10-3EBC8AA53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Mathematical</a:t>
            </a:r>
            <a:r>
              <a:rPr lang="fr-FR" dirty="0"/>
              <a:t>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Espace réservé du contenu 2">
                <a:extLst>
                  <a:ext uri="{FF2B5EF4-FFF2-40B4-BE49-F238E27FC236}">
                    <a16:creationId xmlns:a16="http://schemas.microsoft.com/office/drawing/2014/main" id="{26E119B7-1777-4C22-8F58-7D220360501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fr-FR" dirty="0">
                    <a:latin typeface="Cambria Math" panose="02040503050406030204" pitchFamily="18" charset="0"/>
                  </a:rPr>
                  <a:t>Interpolation in time </a:t>
                </a:r>
                <a:r>
                  <a:rPr lang="fr-FR" dirty="0" err="1">
                    <a:latin typeface="Cambria Math" panose="02040503050406030204" pitchFamily="18" charset="0"/>
                  </a:rPr>
                  <a:t>using</a:t>
                </a:r>
                <a:r>
                  <a:rPr lang="fr-FR" dirty="0">
                    <a:latin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fr-FR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β</m:t>
                    </m:r>
                  </m:oMath>
                </a14:m>
                <a:r>
                  <a:rPr lang="fr-FR" b="0" dirty="0">
                    <a:latin typeface="Cambria Math" panose="02040503050406030204" pitchFamily="18" charset="0"/>
                  </a:rPr>
                  <a:t> splines</a:t>
                </a:r>
              </a:p>
              <a:p>
                <a:pPr marL="0" indent="0">
                  <a:buNone/>
                </a:pPr>
                <a:endParaRPr lang="fr-FR" b="0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m:rPr>
                              <m:brk m:alnAt="23"/>
                            </m:rPr>
                            <a:rPr lang="fr-FR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𝑁𝑥</m:t>
                          </m:r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  <m:e>
                          <m:nary>
                            <m:naryPr>
                              <m:chr m:val="∑"/>
                              <m:ctrlP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m:rPr>
                                  <m:brk m:alnAt="23"/>
                                </m:rP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  <m:sup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𝑁𝑡</m:t>
                              </m:r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  <m:e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fr-FR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fr-FR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fr-FR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fr-FR" b="0" i="1" smtClean="0"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e>
                              </m:d>
                              <m:sSup>
                                <m:sSupPr>
                                  <m:ctrlPr>
                                    <a:rPr lang="fr-F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fr-FR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  <m:sup>
                                  <m:r>
                                    <a:rPr lang="fr-F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𝑛</m:t>
                                  </m:r>
                                </m:sup>
                              </m:sSup>
                              <m:d>
                                <m:dPr>
                                  <m:ctrlPr>
                                    <a:rPr lang="fr-F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fr-F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lang="fr-F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fr-FR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</m:d>
                              <m:sSup>
                                <m:sSupPr>
                                  <m:ctrlPr>
                                    <a:rPr lang="fr-FR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fr-FR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  <m:sup>
                                  <m:r>
                                    <a:rPr lang="fr-FR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𝑛</m:t>
                                  </m:r>
                                </m:sup>
                              </m:sSup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e>
                          </m:nary>
                        </m:e>
                      </m:nary>
                    </m:oMath>
                  </m:oMathPara>
                </a14:m>
                <a:endParaRPr lang="fr-FR" dirty="0"/>
              </a:p>
              <a:p>
                <a:r>
                  <a:rPr lang="fr-FR" dirty="0"/>
                  <a:t>H </a:t>
                </a:r>
                <a:r>
                  <a:rPr lang="fr-FR" dirty="0" err="1"/>
                  <a:t>is</a:t>
                </a:r>
                <a:r>
                  <a:rPr lang="fr-FR" dirty="0"/>
                  <a:t> the </a:t>
                </a:r>
                <a:r>
                  <a:rPr lang="fr-FR" dirty="0" err="1"/>
                  <a:t>forward</a:t>
                </a:r>
                <a:r>
                  <a:rPr lang="fr-FR" dirty="0"/>
                  <a:t> model of the acquisition</a:t>
                </a:r>
              </a:p>
              <a:p>
                <a:r>
                  <a:rPr lang="fr-FR" dirty="0" err="1"/>
                  <a:t>Using</a:t>
                </a:r>
                <a:r>
                  <a:rPr lang="fr-FR" dirty="0"/>
                  <a:t> the </a:t>
                </a:r>
                <a:r>
                  <a:rPr lang="fr-FR" dirty="0" err="1"/>
                  <a:t>measures</a:t>
                </a:r>
                <a:r>
                  <a:rPr lang="fr-FR" dirty="0"/>
                  <a:t> </a:t>
                </a:r>
                <a14:m>
                  <m:oMath xmlns:m="http://schemas.openxmlformats.org/officeDocument/2006/math">
                    <m:r>
                      <a:rPr lang="fr-FR" i="1" dirty="0" smtClean="0">
                        <a:latin typeface="Cambria Math" panose="02040503050406030204" pitchFamily="18" charset="0"/>
                      </a:rPr>
                      <m:t>𝑉</m:t>
                    </m:r>
                    <m:r>
                      <a:rPr lang="fr-FR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fr-FR" i="1" dirty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fr-FR" i="1" dirty="0">
                        <a:latin typeface="Cambria Math" panose="02040503050406030204" pitchFamily="18" charset="0"/>
                      </a:rPr>
                      <m:t>) = </m:t>
                    </m:r>
                    <m:r>
                      <a:rPr lang="fr-FR" i="1" dirty="0">
                        <a:latin typeface="Cambria Math" panose="02040503050406030204" pitchFamily="18" charset="0"/>
                      </a:rPr>
                      <m:t>𝐻𝐶</m:t>
                    </m:r>
                    <m:r>
                      <a:rPr lang="fr-FR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fr-FR" dirty="0"/>
                  <a:t> </a:t>
                </a:r>
                <a14:m>
                  <m:oMath xmlns:m="http://schemas.openxmlformats.org/officeDocument/2006/math">
                    <m:groupChr>
                      <m:groupChrPr>
                        <m:chr m:val="⇔"/>
                        <m:pos m:val="top"/>
                        <m:ctrlPr>
                          <a:rPr lang="fr-FR" i="1" dirty="0" smtClean="0">
                            <a:latin typeface="Cambria Math" panose="02040503050406030204" pitchFamily="18" charset="0"/>
                          </a:rPr>
                        </m:ctrlPr>
                      </m:groupChrPr>
                      <m:e>
                        <m:r>
                          <m:rPr>
                            <m:brk m:alnAt="1"/>
                          </m:rPr>
                          <a:rPr lang="fr-FR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groupChr>
                    <m:r>
                      <a:rPr lang="fr-FR" b="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FR" i="1" dirty="0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fr-FR" i="1" dirty="0" smtClean="0">
                        <a:latin typeface="Cambria Math" panose="02040503050406030204" pitchFamily="18" charset="0"/>
                      </a:rPr>
                      <m:t> = </m:t>
                    </m:r>
                    <m:sSup>
                      <m:sSupPr>
                        <m:ctrlPr>
                          <a:rPr lang="fr-FR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fr-FR" b="0" i="1" dirty="0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p>
                        <m:r>
                          <a:rPr lang="fr-FR" b="0" i="1" dirty="0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fr-FR" i="1" dirty="0" smtClean="0">
                        <a:latin typeface="Cambria Math" panose="02040503050406030204" pitchFamily="18" charset="0"/>
                      </a:rPr>
                      <m:t>𝑉</m:t>
                    </m:r>
                    <m:r>
                      <a:rPr lang="fr-FR" b="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fr-FR" b="0" i="1" dirty="0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fr-FR" b="0" i="1" dirty="0" smtClean="0"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r>
                  <a:rPr lang="fr-FR" dirty="0" err="1"/>
                  <a:t>is</a:t>
                </a:r>
                <a:r>
                  <a:rPr lang="fr-FR" dirty="0"/>
                  <a:t> </a:t>
                </a:r>
                <a:r>
                  <a:rPr lang="fr-FR" dirty="0" err="1"/>
                  <a:t>numerically</a:t>
                </a:r>
                <a:r>
                  <a:rPr lang="fr-FR" dirty="0"/>
                  <a:t> </a:t>
                </a:r>
                <a:r>
                  <a:rPr lang="fr-FR" dirty="0" err="1"/>
                  <a:t>unstable</a:t>
                </a:r>
                <a:endParaRPr lang="fr-FR" dirty="0"/>
              </a:p>
              <a:p>
                <a:r>
                  <a:rPr lang="fr-FR" dirty="0"/>
                  <a:t>Use of </a:t>
                </a:r>
                <a:r>
                  <a:rPr lang="fr-FR" dirty="0" err="1"/>
                  <a:t>iterative</a:t>
                </a:r>
                <a:r>
                  <a:rPr lang="fr-FR" dirty="0"/>
                  <a:t> </a:t>
                </a:r>
                <a:r>
                  <a:rPr lang="fr-FR" dirty="0" err="1"/>
                  <a:t>method</a:t>
                </a:r>
                <a:r>
                  <a:rPr lang="fr-FR" dirty="0"/>
                  <a:t> to </a:t>
                </a:r>
                <a:r>
                  <a:rPr lang="fr-FR" dirty="0" err="1"/>
                  <a:t>find</a:t>
                </a:r>
                <a:r>
                  <a:rPr lang="fr-FR" dirty="0"/>
                  <a:t> C. (</a:t>
                </a:r>
                <a:r>
                  <a:rPr lang="fr-FR" dirty="0" err="1"/>
                  <a:t>GlobalBioIm</a:t>
                </a:r>
                <a:r>
                  <a:rPr lang="fr-FR" dirty="0"/>
                  <a:t>)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fr-FR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fr-FR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fr-FR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fr-FR" i="1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  <m:r>
                                <a:rPr lang="fr-FR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∈</m:t>
                              </m:r>
                              <m:sSup>
                                <m:sSupPr>
                                  <m:ctrlPr>
                                    <a:rPr lang="fr-FR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fr-FR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ℝ</m:t>
                                  </m:r>
                                </m:e>
                                <m:sup>
                                  <m:r>
                                    <a:rPr lang="fr-FR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𝑛</m:t>
                                  </m:r>
                                </m:sup>
                              </m:sSup>
                            </m:lim>
                          </m:limLow>
                        </m:fName>
                        <m:e>
                          <m:sSubSup>
                            <m:sSubSupPr>
                              <m:ctrlPr>
                                <a:rPr lang="fr-FR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d>
                                <m:dPr>
                                  <m:begChr m:val="‖"/>
                                  <m:endChr m:val="‖"/>
                                  <m:ctrlPr>
                                    <a:rPr lang="fr-FR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fr-FR" i="1">
                                      <a:latin typeface="Cambria Math" panose="02040503050406030204" pitchFamily="18" charset="0"/>
                                    </a:rPr>
                                    <m:t>𝐻𝐶</m:t>
                                  </m:r>
                                  <m:r>
                                    <a:rPr lang="fr-FR" i="1">
                                      <a:latin typeface="Cambria Math" panose="02040503050406030204" pitchFamily="18" charset="0"/>
                                    </a:rPr>
                                    <m:t> −</m:t>
                                  </m:r>
                                  <m:r>
                                    <a:rPr lang="fr-FR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</m:d>
                            </m:e>
                            <m:sub>
                              <m:r>
                                <a:rPr lang="fr-FR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  <m:sup>
                              <m:r>
                                <a:rPr lang="fr-FR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  <m:r>
                            <a:rPr lang="fr-FR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fr-FR" i="1">
                              <a:latin typeface="Cambria Math" panose="02040503050406030204" pitchFamily="18" charset="0"/>
                            </a:rPr>
                            <m:t>𝑅</m:t>
                          </m:r>
                          <m:r>
                            <a:rPr lang="fr-FR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fr-FR" i="1">
                              <a:latin typeface="Cambria Math" panose="02040503050406030204" pitchFamily="18" charset="0"/>
                            </a:rPr>
                            <m:t>𝐶</m:t>
                          </m:r>
                          <m:r>
                            <a:rPr lang="fr-FR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func>
                    </m:oMath>
                  </m:oMathPara>
                </a14:m>
                <a:endParaRPr lang="fr-FR" dirty="0"/>
              </a:p>
            </p:txBody>
          </p:sp>
        </mc:Choice>
        <mc:Fallback xmlns="">
          <p:sp>
            <p:nvSpPr>
              <p:cNvPr id="3" name="Espace réservé du contenu 2">
                <a:extLst>
                  <a:ext uri="{FF2B5EF4-FFF2-40B4-BE49-F238E27FC236}">
                    <a16:creationId xmlns:a16="http://schemas.microsoft.com/office/drawing/2014/main" id="{26E119B7-1777-4C22-8F58-7D220360501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3361" b="-980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919031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B503ED3-3BDC-40C8-8031-F767364118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fr-FR" dirty="0"/>
              <a:t>First </a:t>
            </a:r>
            <a:r>
              <a:rPr lang="fr-FR" dirty="0" err="1"/>
              <a:t>results</a:t>
            </a:r>
            <a:r>
              <a:rPr lang="fr-FR" dirty="0"/>
              <a:t>: </a:t>
            </a:r>
            <a:r>
              <a:rPr lang="fr-FR" dirty="0" err="1"/>
              <a:t>spline</a:t>
            </a:r>
            <a:r>
              <a:rPr lang="fr-FR" dirty="0"/>
              <a:t> </a:t>
            </a:r>
            <a:r>
              <a:rPr lang="fr-FR" dirty="0" err="1"/>
              <a:t>order</a:t>
            </a:r>
            <a:r>
              <a:rPr lang="fr-FR" dirty="0"/>
              <a:t> 1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94423A9B-B0FD-42F3-B3AA-C425865478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0771" y="1825625"/>
            <a:ext cx="9130457" cy="4351338"/>
          </a:xfrm>
        </p:spPr>
      </p:pic>
    </p:spTree>
    <p:extLst>
      <p:ext uri="{BB962C8B-B14F-4D97-AF65-F5344CB8AC3E}">
        <p14:creationId xmlns:p14="http://schemas.microsoft.com/office/powerpoint/2010/main" val="205799086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707</TotalTime>
  <Words>157</Words>
  <Application>Microsoft Office PowerPoint</Application>
  <PresentationFormat>Grand écran</PresentationFormat>
  <Paragraphs>41</Paragraphs>
  <Slides>11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Cambria Math</vt:lpstr>
      <vt:lpstr>Thème Office</vt:lpstr>
      <vt:lpstr>Présentation PowerPoint</vt:lpstr>
      <vt:lpstr>Timing correction for slow-scanning biomedical imaging devices</vt:lpstr>
      <vt:lpstr>Motivation</vt:lpstr>
      <vt:lpstr>Project goals</vt:lpstr>
      <vt:lpstr>Usual approximation</vt:lpstr>
      <vt:lpstr>Usual approximation</vt:lpstr>
      <vt:lpstr>Comparison project goal and usual approximation</vt:lpstr>
      <vt:lpstr>Mathematical model</vt:lpstr>
      <vt:lpstr>First results: spline order 1</vt:lpstr>
      <vt:lpstr>First results: spline order 3</vt:lpstr>
      <vt:lpstr>Future directions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Luca Fetz</dc:creator>
  <cp:lastModifiedBy>Luca Fetz</cp:lastModifiedBy>
  <cp:revision>28</cp:revision>
  <dcterms:created xsi:type="dcterms:W3CDTF">2019-03-25T13:21:09Z</dcterms:created>
  <dcterms:modified xsi:type="dcterms:W3CDTF">2019-04-01T20:24:43Z</dcterms:modified>
</cp:coreProperties>
</file>

<file path=docProps/thumbnail.jpeg>
</file>